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91" r:id="rId7"/>
    <p:sldId id="263" r:id="rId8"/>
    <p:sldId id="264" r:id="rId9"/>
    <p:sldId id="265" r:id="rId10"/>
    <p:sldId id="266" r:id="rId11"/>
    <p:sldId id="292" r:id="rId12"/>
    <p:sldId id="290" r:id="rId13"/>
    <p:sldId id="289" r:id="rId14"/>
    <p:sldId id="270" r:id="rId15"/>
    <p:sldId id="271" r:id="rId16"/>
    <p:sldId id="272" r:id="rId17"/>
    <p:sldId id="273" r:id="rId18"/>
    <p:sldId id="274" r:id="rId19"/>
    <p:sldId id="275" r:id="rId20"/>
    <p:sldId id="293" r:id="rId21"/>
    <p:sldId id="277" r:id="rId22"/>
    <p:sldId id="278" r:id="rId23"/>
    <p:sldId id="279" r:id="rId24"/>
    <p:sldId id="280" r:id="rId25"/>
    <p:sldId id="281" r:id="rId26"/>
    <p:sldId id="282" r:id="rId27"/>
    <p:sldId id="283" r:id="rId28"/>
    <p:sldId id="284" r:id="rId29"/>
    <p:sldId id="285" r:id="rId30"/>
    <p:sldId id="287" r:id="rId31"/>
    <p:sldId id="286" r:id="rId32"/>
    <p:sldId id="288" r:id="rId33"/>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93AB97F9-8FFE-4AB4-B740-964FA92937DC}" type="datetimeFigureOut">
              <a:rPr lang="hr-HR" smtClean="0"/>
              <a:pPr/>
              <a:t>28.4.2021.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3AB97F9-8FFE-4AB4-B740-964FA92937DC}" type="datetimeFigureOut">
              <a:rPr lang="hr-HR" smtClean="0"/>
              <a:pPr/>
              <a:t>28.4.2021.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3AB97F9-8FFE-4AB4-B740-964FA92937DC}" type="datetimeFigureOut">
              <a:rPr lang="hr-HR" smtClean="0"/>
              <a:pPr/>
              <a:t>28.4.2021.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93AB97F9-8FFE-4AB4-B740-964FA92937DC}" type="datetimeFigureOut">
              <a:rPr lang="hr-HR" smtClean="0"/>
              <a:pPr/>
              <a:t>28.4.2021.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AB97F9-8FFE-4AB4-B740-964FA92937DC}" type="datetimeFigureOut">
              <a:rPr lang="hr-HR" smtClean="0"/>
              <a:pPr/>
              <a:t>28.4.2021.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93AB97F9-8FFE-4AB4-B740-964FA92937DC}" type="datetimeFigureOut">
              <a:rPr lang="hr-HR" smtClean="0"/>
              <a:pPr/>
              <a:t>28.4.2021.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93AB97F9-8FFE-4AB4-B740-964FA92937DC}" type="datetimeFigureOut">
              <a:rPr lang="hr-HR" smtClean="0"/>
              <a:pPr/>
              <a:t>28.4.2021.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93AB97F9-8FFE-4AB4-B740-964FA92937DC}" type="datetimeFigureOut">
              <a:rPr lang="hr-HR" smtClean="0"/>
              <a:pPr/>
              <a:t>28.4.2021.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B97F9-8FFE-4AB4-B740-964FA92937DC}" type="datetimeFigureOut">
              <a:rPr lang="hr-HR" smtClean="0"/>
              <a:pPr/>
              <a:t>28.4.2021.</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B97F9-8FFE-4AB4-B740-964FA92937DC}" type="datetimeFigureOut">
              <a:rPr lang="hr-HR" smtClean="0"/>
              <a:pPr/>
              <a:t>28.4.2021.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AB97F9-8FFE-4AB4-B740-964FA92937DC}" type="datetimeFigureOut">
              <a:rPr lang="hr-HR" smtClean="0"/>
              <a:pPr/>
              <a:t>28.4.2021.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EFA7A671-A904-421C-99A3-44313F14F461}"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B97F9-8FFE-4AB4-B740-964FA92937DC}" type="datetimeFigureOut">
              <a:rPr lang="hr-HR" smtClean="0"/>
              <a:pPr/>
              <a:t>28.4.2021.</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A7A671-A904-421C-99A3-44313F14F461}"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717032"/>
            <a:ext cx="8784976" cy="864096"/>
          </a:xfrm>
        </p:spPr>
        <p:txBody>
          <a:bodyPr>
            <a:normAutofit fontScale="90000"/>
          </a:bodyPr>
          <a:lstStyle/>
          <a:p>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sz="5000" b="1" dirty="0" smtClean="0">
                <a:solidFill>
                  <a:srgbClr val="7030A0"/>
                </a:solidFill>
              </a:rPr>
              <a:t>ŽENE </a:t>
            </a:r>
            <a:r>
              <a:rPr lang="hr-HR" sz="5000" b="1" dirty="0">
                <a:solidFill>
                  <a:srgbClr val="7030A0"/>
                </a:solidFill>
              </a:rPr>
              <a:t>S INVALIDITETOM I </a:t>
            </a:r>
            <a:r>
              <a:rPr lang="hr-HR" sz="5000" b="1" dirty="0" smtClean="0">
                <a:solidFill>
                  <a:srgbClr val="7030A0"/>
                </a:solidFill>
              </a:rPr>
              <a:t>COVID-19</a:t>
            </a:r>
            <a:br>
              <a:rPr lang="hr-HR" sz="5000"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sz="2800" dirty="0" smtClean="0"/>
              <a:t>Ana </a:t>
            </a:r>
            <a:r>
              <a:rPr lang="hr-HR" sz="2800" dirty="0"/>
              <a:t>Peláez Narváez</a:t>
            </a:r>
            <a:br>
              <a:rPr lang="hr-HR" sz="2800" dirty="0"/>
            </a:br>
            <a:r>
              <a:rPr lang="hr-HR" sz="2800" dirty="0"/>
              <a:t>Izvršna potpredsjednica ženske zaklade CERMI</a:t>
            </a:r>
            <a:br>
              <a:rPr lang="hr-HR" sz="2800" dirty="0"/>
            </a:br>
            <a:r>
              <a:rPr lang="hr-HR" sz="2800" dirty="0"/>
              <a:t>Potpredsjednica UN CEDAW Odbora</a:t>
            </a:r>
            <a:br>
              <a:rPr lang="hr-HR" sz="2800" dirty="0"/>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632848" cy="5184576"/>
          </a:xfrm>
        </p:spPr>
        <p:txBody>
          <a:bodyPr>
            <a:normAutofit fontScale="90000"/>
          </a:bodyPr>
          <a:lstStyle/>
          <a:p>
            <a:pPr marL="742950" indent="-742950"/>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sz="5400" b="1" dirty="0" smtClean="0">
                <a:solidFill>
                  <a:srgbClr val="7030A0"/>
                </a:solidFill>
              </a:rPr>
              <a:t> 4. UTJECAJ PANDEMIJE NA ŽENE I DJEVOJKE S INVALIDITETOM </a:t>
            </a:r>
            <a:r>
              <a:rPr lang="hr-HR" b="1" dirty="0" smtClean="0"/>
              <a:t/>
            </a:r>
            <a:br>
              <a:rPr lang="hr-HR" b="1" dirty="0" smtClean="0"/>
            </a:b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496944" cy="1512168"/>
          </a:xfrm>
        </p:spPr>
        <p:txBody>
          <a:bodyPr>
            <a:noAutofit/>
          </a:bodyPr>
          <a:lstStyle/>
          <a:p>
            <a:pPr algn="just"/>
            <a:r>
              <a:rPr lang="hr-HR" sz="3000" dirty="0" smtClean="0">
                <a:latin typeface="+mn-lt"/>
              </a:rPr>
              <a:t>Pandemija, koja je zahvatila sve žene općenito, posebno  pogoršava  situaciju žena s invaliditetom.</a:t>
            </a:r>
            <a:endParaRPr lang="hr-HR" sz="3000" dirty="0">
              <a:latin typeface="+mn-lt"/>
            </a:endParaRPr>
          </a:p>
        </p:txBody>
      </p:sp>
      <p:sp>
        <p:nvSpPr>
          <p:cNvPr id="3" name="Content Placeholder 2"/>
          <p:cNvSpPr>
            <a:spLocks noGrp="1"/>
          </p:cNvSpPr>
          <p:nvPr>
            <p:ph idx="1"/>
          </p:nvPr>
        </p:nvSpPr>
        <p:spPr>
          <a:xfrm>
            <a:off x="0" y="2852936"/>
            <a:ext cx="9144000" cy="3201219"/>
          </a:xfrm>
        </p:spPr>
        <p:txBody>
          <a:bodyPr/>
          <a:lstStyle/>
          <a:p>
            <a:pPr>
              <a:buNone/>
            </a:pPr>
            <a:r>
              <a:rPr lang="hr-HR" dirty="0" smtClean="0"/>
              <a:t>	</a:t>
            </a:r>
            <a:r>
              <a:rPr lang="hr-HR" sz="3000" dirty="0" smtClean="0"/>
              <a:t>Štoviše</a:t>
            </a:r>
            <a:r>
              <a:rPr lang="hr-HR" sz="3000" dirty="0" smtClean="0"/>
              <a:t>, u njihovoj situaciji moramo razmotriti </a:t>
            </a:r>
            <a:r>
              <a:rPr lang="hr-HR" sz="3000" dirty="0" smtClean="0"/>
              <a:t>i druga </a:t>
            </a:r>
            <a:r>
              <a:rPr lang="hr-HR" sz="3000" dirty="0" smtClean="0"/>
              <a:t>pitanja.</a:t>
            </a:r>
            <a:endParaRPr lang="hr-HR" sz="30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640960" cy="576064"/>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800" dirty="0"/>
              <a:t> </a:t>
            </a:r>
            <a:r>
              <a:rPr lang="hr-HR" sz="2800" dirty="0" smtClean="0"/>
              <a:t/>
            </a:r>
            <a:br>
              <a:rPr lang="hr-HR" sz="2800" dirty="0" smtClean="0"/>
            </a:br>
            <a:r>
              <a:rPr lang="hr-HR" sz="2800" dirty="0"/>
              <a:t/>
            </a:r>
            <a:br>
              <a:rPr lang="hr-HR" sz="2800" dirty="0"/>
            </a:br>
            <a:r>
              <a:rPr lang="hr-HR" sz="2800" dirty="0" smtClean="0"/>
              <a:t/>
            </a:r>
            <a:br>
              <a:rPr lang="hr-HR" sz="2800" dirty="0" smtClean="0"/>
            </a:br>
            <a:r>
              <a:rPr lang="hr-HR" sz="2800" dirty="0"/>
              <a:t/>
            </a:r>
            <a:br>
              <a:rPr lang="hr-HR" sz="2800" dirty="0"/>
            </a:br>
            <a:r>
              <a:rPr lang="hr-HR" sz="2400" b="1" dirty="0" smtClean="0"/>
              <a:t> Prepreke u pristupu informacijama i komunikaciji </a:t>
            </a:r>
            <a:r>
              <a:rPr lang="hr-HR" sz="2500" b="1" dirty="0"/>
              <a:t> </a:t>
            </a:r>
            <a:br>
              <a:rPr lang="hr-HR" sz="2500" b="1" dirty="0"/>
            </a:br>
            <a:r>
              <a:rPr lang="hr-HR" sz="2500" dirty="0"/>
              <a:t/>
            </a:r>
            <a:br>
              <a:rPr lang="hr-HR" sz="2500" dirty="0"/>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dirty="0"/>
              <a:t/>
            </a:r>
            <a:br>
              <a:rPr lang="hr-HR" sz="2500" dirty="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0" y="6029325"/>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956376" y="6021288"/>
            <a:ext cx="740664" cy="621629"/>
          </a:xfrm>
          <a:prstGeom prst="rect">
            <a:avLst/>
          </a:prstGeom>
        </p:spPr>
      </p:pic>
      <p:sp>
        <p:nvSpPr>
          <p:cNvPr id="6" name="Title 1"/>
          <p:cNvSpPr txBox="1">
            <a:spLocks/>
          </p:cNvSpPr>
          <p:nvPr/>
        </p:nvSpPr>
        <p:spPr>
          <a:xfrm>
            <a:off x="251520" y="980728"/>
            <a:ext cx="8568952" cy="5472608"/>
          </a:xfrm>
          <a:prstGeom prst="rect">
            <a:avLst/>
          </a:prstGeom>
        </p:spPr>
        <p:txBody>
          <a:bodyPr vert="horz" lIns="91440" tIns="45720" rIns="91440" bIns="45720" rtlCol="0" anchor="ctr">
            <a:noAutofit/>
          </a:bodyPr>
          <a:lstStyle/>
          <a:p>
            <a:pPr lvl="0" algn="just">
              <a:spcBef>
                <a:spcPct val="0"/>
              </a:spcBef>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300" dirty="0" smtClean="0"/>
              <a:t>Dobar </a:t>
            </a:r>
            <a:r>
              <a:rPr lang="hr-HR" sz="2300" dirty="0" smtClean="0"/>
              <a:t>dio informacija o pandemiji proširio se kroz informacijsko </a:t>
            </a:r>
            <a:r>
              <a:rPr lang="hr-HR" sz="2400" dirty="0" smtClean="0"/>
              <a:t>društvo (društvene mreže, internet, mobiteli). </a:t>
            </a:r>
            <a:r>
              <a:rPr lang="hr-HR" sz="2400" dirty="0" smtClean="0"/>
              <a:t>Međutim</a:t>
            </a:r>
            <a:r>
              <a:rPr lang="hr-HR" sz="2400" dirty="0" smtClean="0"/>
              <a:t>, žene s invaliditetom nisu digitalno pismene i stoga nisu imale pristup </a:t>
            </a:r>
            <a:r>
              <a:rPr lang="hr-HR" sz="2400" dirty="0" smtClean="0"/>
              <a:t>komunikaciji niti </a:t>
            </a:r>
            <a:r>
              <a:rPr lang="hr-HR" sz="2400" dirty="0" smtClean="0"/>
              <a:t>informacijama.</a:t>
            </a:r>
            <a:br>
              <a:rPr lang="hr-HR" sz="2400" dirty="0" smtClean="0"/>
            </a:br>
            <a:r>
              <a:rPr lang="hr-HR" sz="2400" dirty="0" smtClean="0"/>
              <a:t> </a:t>
            </a:r>
            <a:br>
              <a:rPr lang="hr-HR" sz="2400" dirty="0" smtClean="0"/>
            </a:br>
            <a:r>
              <a:rPr lang="hr-HR" sz="2400" dirty="0" smtClean="0"/>
              <a:t>Sve informacije i komunikacija moraju biti pristupačni; ne samo da opće informacije ili informacije o osobama s invaliditetom moraju biti pristupačne, već i specifične informacije koje se pružaju ženama, a posebno žrtvama nasilja (dostupne usluge za žrtve, seksualna i reproduktivna prava).</a:t>
            </a:r>
            <a:br>
              <a:rPr lang="hr-HR" sz="2400" dirty="0" smtClean="0"/>
            </a:br>
            <a:r>
              <a:rPr lang="hr-HR" sz="2400" dirty="0" smtClean="0"/>
              <a:t> </a:t>
            </a:r>
            <a:br>
              <a:rPr lang="hr-HR" sz="2400" dirty="0" smtClean="0"/>
            </a:br>
            <a:r>
              <a:rPr lang="hr-HR" sz="2400" dirty="0" smtClean="0"/>
              <a:t>Pristupačnost informacija i komunikacije zahtijeva razmišljanje o slijepim ženama, gluhim, </a:t>
            </a:r>
            <a:r>
              <a:rPr lang="hr-HR" sz="2400" dirty="0" smtClean="0"/>
              <a:t>gluhoslijepim </a:t>
            </a:r>
            <a:r>
              <a:rPr lang="hr-HR" sz="2400" dirty="0" smtClean="0"/>
              <a:t>ženama, ženama s intelektualnim teškoćama, žena s psihosocijalnim invaliditetom itd. </a:t>
            </a:r>
            <a:r>
              <a:rPr kumimoji="0" lang="hr-HR" sz="2400" b="1" i="0" u="none" strike="noStrike" kern="1200" cap="none" spc="0" normalizeH="0" baseline="0" noProof="0" dirty="0" smtClean="0">
                <a:ln>
                  <a:noFill/>
                </a:ln>
                <a:solidFill>
                  <a:srgbClr val="7030A0"/>
                </a:solidFill>
                <a:effectLst/>
                <a:uLnTx/>
                <a:uFillTx/>
                <a:ea typeface="+mj-ea"/>
                <a:cs typeface="+mj-cs"/>
              </a:rPr>
              <a:t/>
            </a:r>
            <a:br>
              <a:rPr kumimoji="0" lang="hr-HR" sz="2400" b="1" i="0" u="none" strike="noStrike" kern="1200" cap="none" spc="0" normalizeH="0" baseline="0" noProof="0" dirty="0" smtClean="0">
                <a:ln>
                  <a:noFill/>
                </a:ln>
                <a:solidFill>
                  <a:srgbClr val="7030A0"/>
                </a:solidFill>
                <a:effectLst/>
                <a:uLnTx/>
                <a:uFillTx/>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640960" cy="1368152"/>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800" dirty="0"/>
              <a:t> </a:t>
            </a:r>
            <a:r>
              <a:rPr lang="hr-HR" sz="2800" dirty="0" smtClean="0"/>
              <a:t/>
            </a:r>
            <a:br>
              <a:rPr lang="hr-HR" sz="2800" dirty="0" smtClean="0"/>
            </a:br>
            <a:r>
              <a:rPr lang="hr-HR" sz="2800" dirty="0"/>
              <a:t/>
            </a:r>
            <a:br>
              <a:rPr lang="hr-HR" sz="2800" dirty="0"/>
            </a:br>
            <a:r>
              <a:rPr lang="hr-HR" sz="2800" dirty="0" smtClean="0"/>
              <a:t/>
            </a:r>
            <a:br>
              <a:rPr lang="hr-HR" sz="2800" dirty="0" smtClean="0"/>
            </a:br>
            <a:r>
              <a:rPr lang="hr-HR" sz="2800" dirty="0"/>
              <a:t/>
            </a:r>
            <a:br>
              <a:rPr lang="hr-HR" sz="2800" dirty="0"/>
            </a:br>
            <a:r>
              <a:rPr lang="hr-HR" sz="2500" b="1" dirty="0" smtClean="0"/>
              <a:t>Rasprostranjenost institucionalizacije</a:t>
            </a:r>
            <a:r>
              <a:rPr lang="hr-HR" sz="2500" b="1" dirty="0"/>
              <a:t/>
            </a:r>
            <a:br>
              <a:rPr lang="hr-HR" sz="2500" b="1" dirty="0"/>
            </a:br>
            <a:r>
              <a:rPr lang="hr-HR" sz="2500" b="1" dirty="0"/>
              <a:t> </a:t>
            </a:r>
            <a:br>
              <a:rPr lang="hr-HR" sz="2500" b="1" dirty="0"/>
            </a:br>
            <a:r>
              <a:rPr lang="hr-HR" sz="2500" dirty="0"/>
              <a:t/>
            </a:r>
            <a:br>
              <a:rPr lang="hr-HR" sz="2500" dirty="0"/>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dirty="0"/>
              <a:t/>
            </a:r>
            <a:br>
              <a:rPr lang="hr-HR" sz="2500" dirty="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196752"/>
            <a:ext cx="8640960" cy="4464496"/>
          </a:xfrm>
          <a:prstGeom prst="rect">
            <a:avLst/>
          </a:prstGeom>
        </p:spPr>
        <p:txBody>
          <a:bodyPr vert="horz" lIns="91440" tIns="45720" rIns="91440" bIns="45720" rtlCol="0"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Mnogo žena i djevojaka s invaliditetom još uvijek živi u institucijama u odvojenim centrima, što dovodi do velike izolacije. Te institucije trebaju biti pod nadzorom neovisnih mehanizama kako bi se osiguralo da se ne događa zlostavljanje ili nasilje.</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Mnogo je tih institucija još uvijek zatvoreno, iako se ostatak stanovništva već može slobodno kretati.</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800" dirty="0"/>
              <a:t> </a:t>
            </a:r>
            <a:r>
              <a:rPr lang="hr-HR" sz="2800" dirty="0" smtClean="0"/>
              <a:t/>
            </a:r>
            <a:br>
              <a:rPr lang="hr-HR" sz="2800" dirty="0" smtClean="0"/>
            </a:br>
            <a:r>
              <a:rPr lang="hr-HR" sz="2800" dirty="0"/>
              <a:t/>
            </a:r>
            <a:br>
              <a:rPr lang="hr-HR" sz="2800" dirty="0"/>
            </a:br>
            <a:r>
              <a:rPr lang="hr-HR" sz="2800" dirty="0" smtClean="0"/>
              <a:t/>
            </a:r>
            <a:br>
              <a:rPr lang="hr-HR" sz="2800" dirty="0" smtClean="0"/>
            </a:br>
            <a:r>
              <a:rPr lang="hr-HR" sz="2800" dirty="0"/>
              <a:t/>
            </a:r>
            <a:br>
              <a:rPr lang="hr-HR" sz="2800" dirty="0"/>
            </a:br>
            <a:r>
              <a:rPr lang="hr-HR" sz="2800" b="1" dirty="0" smtClean="0"/>
              <a:t>Pogoršavanje </a:t>
            </a:r>
            <a:r>
              <a:rPr lang="hr-HR" sz="2800" b="1" dirty="0"/>
              <a:t>nasilja nad ženama s invaliditetom</a:t>
            </a:r>
            <a:br>
              <a:rPr lang="hr-HR" sz="2800" b="1" dirty="0"/>
            </a:br>
            <a:r>
              <a:rPr lang="hr-HR" sz="2500" b="1" dirty="0"/>
              <a:t/>
            </a:r>
            <a:br>
              <a:rPr lang="hr-HR" sz="2500" b="1" dirty="0"/>
            </a:br>
            <a:r>
              <a:rPr lang="hr-HR" sz="2500" b="1" dirty="0"/>
              <a:t> </a:t>
            </a:r>
            <a:br>
              <a:rPr lang="hr-HR" sz="2500" b="1" dirty="0"/>
            </a:br>
            <a:r>
              <a:rPr lang="hr-HR" sz="2500" dirty="0"/>
              <a:t/>
            </a:r>
            <a:br>
              <a:rPr lang="hr-HR" sz="2500" dirty="0"/>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b="1" dirty="0" smtClean="0">
                <a:solidFill>
                  <a:srgbClr val="7030A0"/>
                </a:solidFill>
              </a:rPr>
              <a:t/>
            </a:r>
            <a:br>
              <a:rPr lang="hr-HR" sz="2500" b="1" dirty="0" smtClean="0">
                <a:solidFill>
                  <a:srgbClr val="7030A0"/>
                </a:solidFill>
              </a:rPr>
            </a:br>
            <a:r>
              <a:rPr lang="hr-HR" sz="2500" b="1" dirty="0">
                <a:solidFill>
                  <a:srgbClr val="7030A0"/>
                </a:solidFill>
              </a:rPr>
              <a:t/>
            </a:r>
            <a:br>
              <a:rPr lang="hr-HR" sz="2500" b="1" dirty="0">
                <a:solidFill>
                  <a:srgbClr val="7030A0"/>
                </a:solidFill>
              </a:rPr>
            </a:br>
            <a:r>
              <a:rPr lang="hr-HR" sz="2500" dirty="0"/>
              <a:t/>
            </a:r>
            <a:br>
              <a:rPr lang="hr-HR" sz="2500" dirty="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3816424"/>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Žene i djevojke s invaliditetom uvijek su izložene višestrukim oblicima nasilja, ne samo od svojih partnera, već i u  neposrednom okruženju.</a:t>
            </a:r>
          </a:p>
          <a:p>
            <a:pPr algn="just"/>
            <a:r>
              <a:rPr lang="hr-HR" sz="2500" dirty="0"/>
              <a:t> </a:t>
            </a:r>
          </a:p>
          <a:p>
            <a:pPr algn="just"/>
            <a:r>
              <a:rPr lang="hr-HR" sz="2500" dirty="0"/>
              <a:t>Mnogo nasilja dolazi iz vlastite obitelji (</a:t>
            </a:r>
            <a:r>
              <a:rPr lang="hr-HR" sz="2500" dirty="0" smtClean="0"/>
              <a:t>očevi, braća, osobni asistenti). </a:t>
            </a:r>
            <a:r>
              <a:rPr lang="hr-HR" sz="2500" dirty="0"/>
              <a:t>Tijekom pandemije došlo je do pogoršanja kao posljedica zaključavanja, mnogo žena i djevojaka s invaliditetom živi u svojim domovima </a:t>
            </a:r>
            <a:r>
              <a:rPr lang="hr-HR" sz="2500" dirty="0" smtClean="0"/>
              <a:t>s </a:t>
            </a:r>
            <a:r>
              <a:rPr lang="hr-HR" sz="2500" dirty="0"/>
              <a:t>nasilnikom.</a:t>
            </a:r>
          </a:p>
          <a:p>
            <a:pPr algn="just"/>
            <a:r>
              <a:rPr lang="hr-HR" sz="2500" dirty="0"/>
              <a:t> </a:t>
            </a:r>
          </a:p>
          <a:p>
            <a:pPr algn="just"/>
            <a:r>
              <a:rPr lang="hr-HR" sz="2500" dirty="0"/>
              <a:t>Međutim, ova se situacija pogoršava za žene koje su možda sterilizirane ili nemaju poslovnu sposobnost, što ne ostavlja trag agresije ili zlostavljanja koje se mogu počiniti nad njima.</a:t>
            </a:r>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t>
            </a:r>
            <a:r>
              <a:rPr lang="hr-HR" sz="2800" b="1" dirty="0"/>
              <a:t>Poslovna sposobnost</a:t>
            </a: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3816424"/>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Poslovna nesposobnost, skrbništvo i zabrane i dalje su moguća praksa u Hrvatskoj koja se događa mnogim ženama s invaliditetom, iako je to u suprotnosti s </a:t>
            </a:r>
            <a:r>
              <a:rPr lang="hr-HR" sz="2500" dirty="0" smtClean="0"/>
              <a:t>KPOSI. </a:t>
            </a:r>
            <a:r>
              <a:rPr lang="hr-HR" sz="2500" dirty="0"/>
              <a:t>To uzrokuje da su mnoge žene s invaliditetom bez obrane i bez mogućnosti prijave ili pristupa pravosuđu.</a:t>
            </a:r>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t>
            </a:r>
            <a:r>
              <a:rPr lang="hr-HR" sz="2800" b="1" dirty="0">
                <a:latin typeface="+mn-lt"/>
              </a:rPr>
              <a:t>Seksualna i reproduktivna prava</a:t>
            </a:r>
            <a:r>
              <a:rPr lang="hr-HR" sz="2800" dirty="0"/>
              <a:t/>
            </a:r>
            <a:br>
              <a:rPr lang="hr-HR" sz="2800"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3816424"/>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Kao i sve druge žene, i žene s invaliditetom i dalje imaju potrebu za pristupom uslugama seksualnog i reproduktivnog zdravlja. Prije pandemije dobar dio tih usluga bio je potpuno nepristupačan. Tijekom pandemije mnoge su od ovih žena zatvorene i nitko nije razmišljao o njihovim potrebama u području ginekologije ili </a:t>
            </a:r>
            <a:r>
              <a:rPr lang="hr-HR" sz="2500" dirty="0" smtClean="0"/>
              <a:t>akušerstva.</a:t>
            </a:r>
            <a:endParaRPr lang="hr-HR" sz="2500"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latin typeface="+mn-lt"/>
              </a:rPr>
              <a:t> </a:t>
            </a:r>
            <a:r>
              <a:rPr lang="hr-HR" sz="2800" b="1" dirty="0">
                <a:latin typeface="+mn-lt"/>
              </a:rPr>
              <a:t>Pristup obrazovanju</a:t>
            </a:r>
            <a:r>
              <a:rPr lang="hr-HR" sz="2800" dirty="0"/>
              <a:t/>
            </a:r>
            <a:br>
              <a:rPr lang="hr-HR" sz="2800" dirty="0"/>
            </a:br>
            <a:r>
              <a:rPr lang="hr-HR" sz="2800" dirty="0"/>
              <a:t/>
            </a:r>
            <a:br>
              <a:rPr lang="hr-HR" sz="2800"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980728"/>
            <a:ext cx="8640960" cy="4680520"/>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Postoji zabrinutost zbog niskih stopa djevojaka u obrazovanju.</a:t>
            </a:r>
          </a:p>
          <a:p>
            <a:pPr algn="just"/>
            <a:r>
              <a:rPr lang="hr-HR" sz="2500" dirty="0"/>
              <a:t> </a:t>
            </a:r>
          </a:p>
          <a:p>
            <a:pPr algn="just"/>
            <a:r>
              <a:rPr lang="hr-HR" sz="2500" dirty="0"/>
              <a:t>Ta je zabrinutost zasigurno veća kada govorimo o djevojkama s invaliditetom. Prije pandemije bilo ih je malo koje su imale pristup inkluzivnom obrazovanju. Zbog pandemije, puno njih moralo je napustiti obrazovanje, jer je modalitet virtualnog učenja za mnoge od njih prava prepreka.</a:t>
            </a:r>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r>
            <a:br>
              <a:rPr lang="hr-HR" sz="2500" b="1" dirty="0" smtClean="0"/>
            </a:br>
            <a:r>
              <a:rPr lang="hr-HR" sz="2500" b="1" dirty="0"/>
              <a:t/>
            </a:r>
            <a:br>
              <a:rPr lang="hr-HR" sz="2500" b="1" dirty="0"/>
            </a:br>
            <a:r>
              <a:rPr lang="hr-HR" sz="2500" b="1" dirty="0" smtClean="0">
                <a:latin typeface="+mn-lt"/>
              </a:rPr>
              <a:t> </a:t>
            </a:r>
            <a:r>
              <a:rPr lang="hr-HR" sz="2800" b="1" dirty="0"/>
              <a:t>Pristup zaposlenju</a:t>
            </a:r>
            <a:r>
              <a:rPr lang="hr-HR" sz="2800" dirty="0"/>
              <a:t/>
            </a:r>
            <a:br>
              <a:rPr lang="hr-HR" sz="2800" dirty="0"/>
            </a:br>
            <a:r>
              <a:rPr lang="hr-HR" sz="2800" dirty="0"/>
              <a:t/>
            </a:r>
            <a:br>
              <a:rPr lang="hr-HR" sz="2800" dirty="0"/>
            </a:br>
            <a:r>
              <a:rPr lang="hr-HR" sz="2800" dirty="0"/>
              <a:t/>
            </a:r>
            <a:br>
              <a:rPr lang="hr-HR" sz="2800"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1512168"/>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Isto se dogodilo s pristupom zaposlenju žena s invaliditetom. Rad na daljinu i dalje predstavlja izazove mnogim ženama s invaliditetom.</a:t>
            </a:r>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r>
            <a:br>
              <a:rPr lang="hr-HR" sz="2500" b="1" dirty="0" smtClean="0"/>
            </a:br>
            <a:r>
              <a:rPr lang="hr-HR" sz="2500" b="1" dirty="0"/>
              <a:t/>
            </a:r>
            <a:br>
              <a:rPr lang="hr-HR" sz="2500" b="1"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0" y="1988840"/>
            <a:ext cx="8640960" cy="1296144"/>
          </a:xfrm>
          <a:prstGeom prst="rect">
            <a:avLst/>
          </a:prstGeom>
        </p:spPr>
        <p:txBody>
          <a:bodyPr vert="horz" lIns="91440" tIns="45720" rIns="91440" bIns="45720" rtlCol="0" anchor="ctr">
            <a:noAutofit/>
          </a:bodyPr>
          <a:lstStyle/>
          <a:p>
            <a:pPr algn="ct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800" dirty="0" smtClean="0">
                <a:solidFill>
                  <a:srgbClr val="7030A0"/>
                </a:solidFill>
              </a:rPr>
              <a:t> </a:t>
            </a:r>
            <a:r>
              <a:rPr lang="hr-HR" sz="4000" b="1" dirty="0" smtClean="0">
                <a:solidFill>
                  <a:srgbClr val="7030A0"/>
                </a:solidFill>
              </a:rPr>
              <a:t>5. OPĆE PREPORUKE</a:t>
            </a:r>
            <a:endParaRPr lang="hr-HR" sz="4000" b="1"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712968" cy="5688632"/>
          </a:xfrm>
        </p:spPr>
        <p:txBody>
          <a:bodyPr>
            <a:normAutofit fontScale="90000"/>
          </a:bodyPr>
          <a:lstStyle/>
          <a:p>
            <a:pPr marL="742950" indent="-742950" algn="l"/>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smtClean="0">
                <a:solidFill>
                  <a:srgbClr val="7030A0"/>
                </a:solidFill>
              </a:rPr>
              <a:t>				</a:t>
            </a:r>
            <a:r>
              <a:rPr lang="hr-HR" b="1" dirty="0" smtClean="0"/>
              <a:t>SADRŽAJ</a:t>
            </a:r>
            <a:r>
              <a:rPr lang="hr-HR" sz="3600" dirty="0"/>
              <a:t/>
            </a:r>
            <a:br>
              <a:rPr lang="hr-HR" sz="3600" dirty="0"/>
            </a:br>
            <a:r>
              <a:rPr lang="hr-HR" sz="3600" dirty="0" smtClean="0">
                <a:solidFill>
                  <a:srgbClr val="7030A0"/>
                </a:solidFill>
              </a:rPr>
              <a:t>1. Svrha</a:t>
            </a:r>
            <a:r>
              <a:rPr lang="hr-HR" sz="3600" dirty="0">
                <a:solidFill>
                  <a:srgbClr val="7030A0"/>
                </a:solidFill>
              </a:rPr>
              <a:t/>
            </a:r>
            <a:br>
              <a:rPr lang="hr-HR" sz="3600" dirty="0">
                <a:solidFill>
                  <a:srgbClr val="7030A0"/>
                </a:solidFill>
              </a:rPr>
            </a:br>
            <a:r>
              <a:rPr lang="hr-HR" sz="3600" dirty="0" smtClean="0">
                <a:solidFill>
                  <a:srgbClr val="7030A0"/>
                </a:solidFill>
              </a:rPr>
              <a:t>2. </a:t>
            </a:r>
            <a:r>
              <a:rPr lang="hr-HR" sz="3600" dirty="0" smtClean="0">
                <a:solidFill>
                  <a:srgbClr val="7030A0"/>
                </a:solidFill>
              </a:rPr>
              <a:t>Polazne informacije</a:t>
            </a:r>
            <a:r>
              <a:rPr lang="hr-HR" sz="3600" dirty="0">
                <a:solidFill>
                  <a:srgbClr val="7030A0"/>
                </a:solidFill>
              </a:rPr>
              <a:t/>
            </a:r>
            <a:br>
              <a:rPr lang="hr-HR" sz="3600" dirty="0">
                <a:solidFill>
                  <a:srgbClr val="7030A0"/>
                </a:solidFill>
              </a:rPr>
            </a:br>
            <a:r>
              <a:rPr lang="hr-HR" sz="3600" dirty="0" smtClean="0">
                <a:solidFill>
                  <a:srgbClr val="7030A0"/>
                </a:solidFill>
              </a:rPr>
              <a:t>3. Utjecaj </a:t>
            </a:r>
            <a:r>
              <a:rPr lang="hr-HR" sz="3600" dirty="0">
                <a:solidFill>
                  <a:srgbClr val="7030A0"/>
                </a:solidFill>
              </a:rPr>
              <a:t>pandemije na žene općenito</a:t>
            </a:r>
            <a:br>
              <a:rPr lang="hr-HR" sz="3600" dirty="0">
                <a:solidFill>
                  <a:srgbClr val="7030A0"/>
                </a:solidFill>
              </a:rPr>
            </a:br>
            <a:r>
              <a:rPr lang="hr-HR" sz="3600" dirty="0" smtClean="0">
                <a:solidFill>
                  <a:srgbClr val="7030A0"/>
                </a:solidFill>
              </a:rPr>
              <a:t>4. Utjecaj </a:t>
            </a:r>
            <a:r>
              <a:rPr lang="hr-HR" sz="3600" dirty="0">
                <a:solidFill>
                  <a:srgbClr val="7030A0"/>
                </a:solidFill>
              </a:rPr>
              <a:t>pandemije na žene i djevojke s invaliditetom</a:t>
            </a:r>
            <a:br>
              <a:rPr lang="hr-HR" sz="3600" dirty="0">
                <a:solidFill>
                  <a:srgbClr val="7030A0"/>
                </a:solidFill>
              </a:rPr>
            </a:br>
            <a:r>
              <a:rPr lang="hr-HR" sz="3600" dirty="0" smtClean="0">
                <a:solidFill>
                  <a:srgbClr val="7030A0"/>
                </a:solidFill>
              </a:rPr>
              <a:t>5. Opće </a:t>
            </a:r>
            <a:r>
              <a:rPr lang="hr-HR" sz="3600" dirty="0">
                <a:solidFill>
                  <a:srgbClr val="7030A0"/>
                </a:solidFill>
              </a:rPr>
              <a:t>preporuke</a:t>
            </a:r>
            <a:br>
              <a:rPr lang="hr-HR" sz="3600" dirty="0">
                <a:solidFill>
                  <a:srgbClr val="7030A0"/>
                </a:solidFill>
              </a:rPr>
            </a:br>
            <a:r>
              <a:rPr lang="hr-HR" sz="3600" dirty="0" smtClean="0">
                <a:solidFill>
                  <a:srgbClr val="7030A0"/>
                </a:solidFill>
              </a:rPr>
              <a:t>6. Preporuke </a:t>
            </a:r>
            <a:r>
              <a:rPr lang="hr-HR" sz="3600" dirty="0">
                <a:solidFill>
                  <a:srgbClr val="7030A0"/>
                </a:solidFill>
              </a:rPr>
              <a:t>CEDAW Odbora Hrvatskoj</a:t>
            </a:r>
            <a:br>
              <a:rPr lang="hr-HR" sz="3600" dirty="0">
                <a:solidFill>
                  <a:srgbClr val="7030A0"/>
                </a:solidFill>
              </a:rPr>
            </a:br>
            <a:r>
              <a:rPr lang="hr-HR" sz="3600" dirty="0" smtClean="0">
                <a:solidFill>
                  <a:srgbClr val="7030A0"/>
                </a:solidFill>
              </a:rPr>
              <a:t>7. Preporuke </a:t>
            </a:r>
            <a:r>
              <a:rPr lang="hr-HR" sz="3600" dirty="0" smtClean="0">
                <a:solidFill>
                  <a:srgbClr val="7030A0"/>
                </a:solidFill>
              </a:rPr>
              <a:t>KPOSI  </a:t>
            </a:r>
            <a:r>
              <a:rPr lang="hr-HR" sz="3600" dirty="0">
                <a:solidFill>
                  <a:srgbClr val="7030A0"/>
                </a:solidFill>
              </a:rPr>
              <a:t>Odbora Hrvatskoj</a:t>
            </a:r>
            <a:br>
              <a:rPr lang="hr-HR" sz="3600" dirty="0">
                <a:solidFill>
                  <a:srgbClr val="7030A0"/>
                </a:solidFill>
              </a:rPr>
            </a:br>
            <a:r>
              <a:rPr lang="hr-HR" sz="3600" dirty="0" smtClean="0">
                <a:solidFill>
                  <a:srgbClr val="7030A0"/>
                </a:solidFill>
              </a:rPr>
              <a:t>8. Globalne </a:t>
            </a:r>
            <a:r>
              <a:rPr lang="hr-HR" sz="3600" dirty="0">
                <a:solidFill>
                  <a:srgbClr val="7030A0"/>
                </a:solidFill>
              </a:rPr>
              <a:t>preporuke</a:t>
            </a: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208912" cy="1368152"/>
          </a:xfrm>
        </p:spPr>
        <p:txBody>
          <a:bodyPr>
            <a:normAutofit/>
          </a:bodyPr>
          <a:lstStyle/>
          <a:p>
            <a:pPr algn="just">
              <a:buFont typeface="Arial" pitchFamily="34" charset="0"/>
              <a:buChar char="•"/>
            </a:pPr>
            <a:r>
              <a:rPr lang="hr-HR" sz="3300" dirty="0" smtClean="0">
                <a:latin typeface="+mn-lt"/>
              </a:rPr>
              <a:t>  </a:t>
            </a:r>
            <a:r>
              <a:rPr lang="hr-HR" sz="3000" dirty="0" smtClean="0">
                <a:latin typeface="+mn-lt"/>
              </a:rPr>
              <a:t>Promovirati </a:t>
            </a:r>
            <a:r>
              <a:rPr lang="hr-HR" sz="3000" dirty="0" smtClean="0">
                <a:latin typeface="+mn-lt"/>
              </a:rPr>
              <a:t>i podržati razvoj mreža žena i </a:t>
            </a:r>
            <a:r>
              <a:rPr lang="hr-HR" sz="3000" dirty="0" smtClean="0">
                <a:latin typeface="+mn-lt"/>
              </a:rPr>
              <a:t>  djevojaka </a:t>
            </a:r>
            <a:r>
              <a:rPr lang="hr-HR" sz="3000" dirty="0" smtClean="0">
                <a:latin typeface="+mn-lt"/>
              </a:rPr>
              <a:t>s invaliditetom</a:t>
            </a:r>
            <a:r>
              <a:rPr lang="hr-HR" sz="3000" dirty="0" smtClean="0"/>
              <a:t>.</a:t>
            </a:r>
            <a:endParaRPr lang="hr-HR" sz="3000" dirty="0"/>
          </a:p>
        </p:txBody>
      </p:sp>
      <p:sp>
        <p:nvSpPr>
          <p:cNvPr id="3" name="Content Placeholder 2"/>
          <p:cNvSpPr>
            <a:spLocks noGrp="1"/>
          </p:cNvSpPr>
          <p:nvPr>
            <p:ph idx="1"/>
          </p:nvPr>
        </p:nvSpPr>
        <p:spPr>
          <a:xfrm>
            <a:off x="539552" y="2276872"/>
            <a:ext cx="8147248" cy="3849291"/>
          </a:xfrm>
        </p:spPr>
        <p:txBody>
          <a:bodyPr>
            <a:normAutofit lnSpcReduction="10000"/>
          </a:bodyPr>
          <a:lstStyle/>
          <a:p>
            <a:pPr algn="just"/>
            <a:r>
              <a:rPr lang="hr-HR" sz="3000" dirty="0" smtClean="0"/>
              <a:t>Osigurati da organizacije osoba s invaliditetom imaju rodni pristup (na primjer, uspostavljanje povjerenstava ili </a:t>
            </a:r>
            <a:r>
              <a:rPr lang="hr-HR" sz="3000" dirty="0" smtClean="0"/>
              <a:t>posebnih skupina </a:t>
            </a:r>
            <a:r>
              <a:rPr lang="hr-HR" sz="3000" dirty="0" smtClean="0"/>
              <a:t>žena s invaliditetom</a:t>
            </a:r>
            <a:r>
              <a:rPr lang="hr-HR" sz="3000" dirty="0" smtClean="0"/>
              <a:t>).</a:t>
            </a:r>
            <a:r>
              <a:rPr lang="hr-HR" sz="3000" dirty="0" smtClean="0"/>
              <a:t> </a:t>
            </a:r>
            <a:endParaRPr lang="hr-HR" sz="3000" dirty="0" smtClean="0"/>
          </a:p>
          <a:p>
            <a:pPr algn="just">
              <a:buNone/>
            </a:pPr>
            <a:endParaRPr lang="hr-HR" sz="3000" dirty="0" smtClean="0"/>
          </a:p>
          <a:p>
            <a:pPr algn="just"/>
            <a:r>
              <a:rPr lang="hr-HR" sz="3000" dirty="0" smtClean="0"/>
              <a:t>Osigurati da ženske organizacije ne izostave žene s invaliditetom i da ih uzimaju u obzir u svim svojim programima i aktivnostima.</a:t>
            </a:r>
          </a:p>
          <a:p>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720080"/>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r>
            <a:br>
              <a:rPr lang="hr-HR" sz="2500" b="1" dirty="0" smtClean="0"/>
            </a:br>
            <a:r>
              <a:rPr lang="hr-HR" sz="2500" b="1" dirty="0"/>
              <a:t/>
            </a:r>
            <a:br>
              <a:rPr lang="hr-HR" sz="2500" b="1"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0" y="2564904"/>
            <a:ext cx="8892480" cy="1008112"/>
          </a:xfrm>
          <a:prstGeom prst="rect">
            <a:avLst/>
          </a:prstGeom>
        </p:spPr>
        <p:txBody>
          <a:bodyPr vert="horz" lIns="91440" tIns="45720" rIns="91440" bIns="45720" rtlCol="0" anchor="ctr">
            <a:noAutofit/>
          </a:bodyPr>
          <a:lstStyle/>
          <a:p>
            <a:pPr algn="ct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800" b="1" dirty="0" smtClean="0">
                <a:solidFill>
                  <a:srgbClr val="7030A0"/>
                </a:solidFill>
              </a:rPr>
              <a:t> </a:t>
            </a:r>
            <a:r>
              <a:rPr lang="hr-HR" sz="4000" b="1" dirty="0" smtClean="0">
                <a:solidFill>
                  <a:srgbClr val="7030A0"/>
                </a:solidFill>
              </a:rPr>
              <a:t>6. PREPORUKE CEDAW ODBORA HRVATSKOJ</a:t>
            </a:r>
            <a:endParaRPr lang="hr-HR" sz="4000" b="1"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8640960" cy="1224136"/>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t/>
            </a:r>
            <a:br>
              <a:rPr lang="hr-HR" sz="2500" b="1" dirty="0" smtClean="0"/>
            </a:br>
            <a:r>
              <a:rPr lang="hr-HR" sz="2500" b="1" dirty="0"/>
              <a:t/>
            </a:r>
            <a:br>
              <a:rPr lang="hr-HR" sz="2500" b="1" dirty="0"/>
            </a:br>
            <a:r>
              <a:rPr lang="hr-HR" sz="2500" b="1" dirty="0" smtClean="0">
                <a:latin typeface="+mn-lt"/>
              </a:rPr>
              <a:t> </a:t>
            </a:r>
            <a:r>
              <a:rPr lang="hr-HR" sz="2800" dirty="0"/>
              <a:t/>
            </a:r>
            <a:br>
              <a:rPr lang="hr-HR" sz="2800" dirty="0"/>
            </a:br>
            <a:r>
              <a:rPr lang="hr-HR" sz="2800" b="1" dirty="0" smtClean="0">
                <a:latin typeface="+mn-lt"/>
              </a:rPr>
              <a:t> </a:t>
            </a:r>
            <a:r>
              <a:rPr lang="hr-HR" sz="2800" b="1" dirty="0"/>
              <a:t>Privremene posebne mjere</a:t>
            </a:r>
            <a:br>
              <a:rPr lang="hr-HR" sz="2800" b="1" dirty="0"/>
            </a:br>
            <a:r>
              <a:rPr lang="hr-HR" sz="2800" b="1" dirty="0"/>
              <a:t> </a:t>
            </a:r>
            <a:r>
              <a:rPr lang="hr-HR" sz="2800" dirty="0"/>
              <a:t/>
            </a:r>
            <a:br>
              <a:rPr lang="hr-HR" sz="2800" dirty="0"/>
            </a:br>
            <a:r>
              <a:rPr lang="hr-HR" sz="2500" dirty="0"/>
              <a:t>15. Odbor preporučuje državi članici</a:t>
            </a:r>
            <a:r>
              <a:rPr lang="hr-HR" sz="2500" dirty="0" smtClean="0"/>
              <a:t>:</a:t>
            </a:r>
            <a:br>
              <a:rPr lang="hr-HR" sz="2500" dirty="0" smtClean="0"/>
            </a:br>
            <a:r>
              <a:rPr lang="hr-HR" sz="2500" dirty="0"/>
              <a:t/>
            </a:r>
            <a:br>
              <a:rPr lang="hr-HR" sz="2500" dirty="0"/>
            </a:br>
            <a:r>
              <a:rPr lang="hr-HR" sz="2500" dirty="0"/>
              <a:t>(b) usvajanje privremenih posebnih mjera usmjerenih na skupine žena u nepovoljnijem i marginaliziranom položaju uključujući Romkinje, žene u ruralnim područjima, žene s invaliditetom, prognanice, povratnice i starije žene;</a:t>
            </a:r>
            <a:br>
              <a:rPr lang="hr-HR" sz="2500" dirty="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48680"/>
            <a:ext cx="8640960" cy="1224136"/>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latin typeface="+mn-lt"/>
              </a:rPr>
              <a:t> </a:t>
            </a:r>
            <a:r>
              <a:rPr lang="hr-HR" sz="2800" b="1" dirty="0">
                <a:latin typeface="+mn-lt"/>
              </a:rPr>
              <a:t> Zapošljavanje</a:t>
            </a:r>
            <a:r>
              <a:rPr lang="hr-HR" sz="2800" dirty="0"/>
              <a:t/>
            </a:r>
            <a:br>
              <a:rPr lang="hr-HR" sz="2800" dirty="0"/>
            </a:br>
            <a:r>
              <a:rPr lang="hr-HR" sz="2800" dirty="0"/>
              <a:t/>
            </a:r>
            <a:br>
              <a:rPr lang="hr-HR" sz="2800"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3816424"/>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29. Odbor preporučuje državi članici:</a:t>
            </a:r>
          </a:p>
          <a:p>
            <a:pPr algn="just"/>
            <a:r>
              <a:rPr lang="hr-HR" sz="2500" dirty="0"/>
              <a:t> </a:t>
            </a:r>
          </a:p>
          <a:p>
            <a:pPr algn="just"/>
            <a:r>
              <a:rPr lang="hr-HR" sz="2500" dirty="0"/>
              <a:t>(e) Poboljšanje pristupa prilikama za formalno zapošljavanje i poduzetništvo za žene, uključujući Romkinje i žene pripadnice ostalih skupina koje su u nepovoljnijem položaju, kao i poboljšanje mogućnosti kombiniranja radnog života i obiteljskih obaveza, uključujući i povećanje broja dječjih vrtića.</a:t>
            </a:r>
          </a:p>
          <a:p>
            <a:pPr algn="just"/>
            <a:endParaRPr lang="hr-HR" sz="2500"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0688"/>
            <a:ext cx="8389440" cy="1152128"/>
          </a:xfrm>
        </p:spPr>
        <p:txBody>
          <a:bodyPr>
            <a:noAutofit/>
          </a:bodyPr>
          <a:lstStyle/>
          <a:p>
            <a:pPr algn="l"/>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800" dirty="0" smtClean="0"/>
              <a:t> </a:t>
            </a:r>
            <a:br>
              <a:rPr lang="hr-HR" sz="2800" dirty="0" smtClean="0"/>
            </a:br>
            <a:r>
              <a:rPr lang="hr-HR" sz="2800" dirty="0" smtClean="0"/>
              <a:t/>
            </a:r>
            <a:br>
              <a:rPr lang="hr-HR" sz="2800" dirty="0" smtClean="0"/>
            </a:br>
            <a:r>
              <a:rPr lang="hr-HR" sz="2800" dirty="0" smtClean="0"/>
              <a:t/>
            </a:r>
            <a:br>
              <a:rPr lang="hr-HR" sz="2800" dirty="0" smtClean="0"/>
            </a:br>
            <a:r>
              <a:rPr lang="hr-HR" sz="2800" dirty="0" smtClean="0"/>
              <a:t/>
            </a:r>
            <a:br>
              <a:rPr lang="hr-HR" sz="2800" dirty="0" smtClean="0"/>
            </a:br>
            <a:r>
              <a:rPr lang="hr-HR" sz="2800" b="1" dirty="0" smtClean="0"/>
              <a:t/>
            </a:r>
            <a:br>
              <a:rPr lang="hr-HR" sz="2800" b="1" dirty="0" smtClean="0"/>
            </a:br>
            <a:r>
              <a:rPr lang="hr-HR" sz="2500" b="1" dirty="0" smtClean="0"/>
              <a:t/>
            </a:r>
            <a:br>
              <a:rPr lang="hr-HR" sz="2500" b="1" dirty="0" smtClean="0"/>
            </a:br>
            <a:r>
              <a:rPr lang="hr-HR" sz="2500" b="1" dirty="0" smtClean="0">
                <a:latin typeface="+mn-lt"/>
              </a:rPr>
              <a:t> </a:t>
            </a:r>
            <a:r>
              <a:rPr lang="hr-HR" sz="2800" b="1" dirty="0">
                <a:latin typeface="+mn-lt"/>
              </a:rPr>
              <a:t> </a:t>
            </a:r>
            <a:r>
              <a:rPr lang="hr-HR" sz="2800" b="1" dirty="0" smtClean="0">
                <a:latin typeface="+mn-lt"/>
              </a:rPr>
              <a:t>Zdravlje</a:t>
            </a:r>
            <a:r>
              <a:rPr lang="hr-HR" sz="2800" dirty="0"/>
              <a:t/>
            </a:r>
            <a:br>
              <a:rPr lang="hr-HR" sz="2800" dirty="0"/>
            </a:br>
            <a:r>
              <a:rPr lang="hr-HR" sz="2800" dirty="0"/>
              <a:t/>
            </a:r>
            <a:br>
              <a:rPr lang="hr-HR" sz="2800" dirty="0"/>
            </a:br>
            <a:r>
              <a:rPr lang="hr-HR" sz="2800" dirty="0"/>
              <a:t/>
            </a:r>
            <a:br>
              <a:rPr lang="hr-HR" sz="2800" dirty="0"/>
            </a:br>
            <a:r>
              <a:rPr lang="hr-HR" sz="2500" b="1" dirty="0" smtClean="0"/>
              <a:t/>
            </a:r>
            <a:br>
              <a:rPr lang="hr-HR" sz="2500" b="1" dirty="0" smtClean="0"/>
            </a:br>
            <a:r>
              <a:rPr lang="hr-HR" sz="2500" dirty="0" smtClean="0"/>
              <a:t/>
            </a:r>
            <a:br>
              <a:rPr lang="hr-HR" sz="2500" dirty="0" smtClean="0"/>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b="1" dirty="0" smtClean="0">
                <a:solidFill>
                  <a:srgbClr val="7030A0"/>
                </a:solidFill>
              </a:rPr>
              <a:t/>
            </a:r>
            <a:br>
              <a:rPr lang="hr-HR" sz="2500" b="1" dirty="0" smtClean="0">
                <a:solidFill>
                  <a:srgbClr val="7030A0"/>
                </a:solidFill>
              </a:rPr>
            </a:br>
            <a:r>
              <a:rPr lang="hr-HR" sz="2500" dirty="0" smtClean="0"/>
              <a:t/>
            </a:r>
            <a:br>
              <a:rPr lang="hr-HR" sz="2500" dirty="0" smtClean="0"/>
            </a:br>
            <a:endParaRPr lang="hr-HR" sz="25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340768"/>
            <a:ext cx="8640960" cy="4320480"/>
          </a:xfrm>
          <a:prstGeom prst="rect">
            <a:avLst/>
          </a:prstGeom>
        </p:spPr>
        <p:txBody>
          <a:bodyPr vert="horz" lIns="91440" tIns="45720" rIns="91440" bIns="45720" rtlCol="0" anchor="ctr">
            <a:noAutofit/>
          </a:bodyPr>
          <a:lstStyle/>
          <a:p>
            <a:pPr algn="just"/>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2500" dirty="0"/>
              <a:t>31. Odbor potiče državu stranku:</a:t>
            </a:r>
          </a:p>
          <a:p>
            <a:pPr algn="just"/>
            <a:r>
              <a:rPr lang="hr-HR" sz="2500" dirty="0"/>
              <a:t> </a:t>
            </a:r>
          </a:p>
          <a:p>
            <a:pPr algn="just"/>
            <a:r>
              <a:rPr lang="hr-HR" sz="2500" dirty="0"/>
              <a:t>(c) da osigura dostupnost i pristupačnost suvremenih oblika kontracepcije i reproduktivnih usluga svim ženama, uključujući skupine žena koje su u nepovoljnijem položaju;</a:t>
            </a:r>
          </a:p>
          <a:p>
            <a:pPr algn="just"/>
            <a:endParaRPr lang="hr-HR" sz="2500"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1844824"/>
            <a:ext cx="8640960" cy="3816424"/>
          </a:xfrm>
          <a:prstGeom prst="rect">
            <a:avLst/>
          </a:prstGeom>
        </p:spPr>
        <p:txBody>
          <a:bodyPr vert="horz" lIns="91440" tIns="45720" rIns="91440" bIns="45720" rtlCol="0" anchor="ctr">
            <a:noAutofit/>
          </a:bodyPr>
          <a:lstStyle/>
          <a:p>
            <a:pPr algn="ct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8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800" b="0" i="0" u="none" strike="noStrike" kern="1200" cap="none" spc="0" normalizeH="0" baseline="0" noProof="0" dirty="0" smtClean="0">
                <a:ln>
                  <a:noFill/>
                </a:ln>
                <a:solidFill>
                  <a:schemeClr val="tx1"/>
                </a:solidFill>
                <a:effectLst/>
                <a:uLnTx/>
                <a:uFillTx/>
                <a:latin typeface="+mj-lt"/>
                <a:ea typeface="+mj-ea"/>
                <a:cs typeface="+mj-cs"/>
              </a:rPr>
            </a:br>
            <a:r>
              <a:rPr lang="hr-HR" sz="4000" b="1" dirty="0">
                <a:solidFill>
                  <a:srgbClr val="7030A0"/>
                </a:solidFill>
              </a:rPr>
              <a:t> 7. PREPORUKE </a:t>
            </a:r>
            <a:r>
              <a:rPr lang="hr-HR" sz="4000" b="1" dirty="0" smtClean="0">
                <a:solidFill>
                  <a:srgbClr val="7030A0"/>
                </a:solidFill>
              </a:rPr>
              <a:t>KPOSI </a:t>
            </a:r>
            <a:r>
              <a:rPr lang="hr-HR" sz="4000" b="1" dirty="0">
                <a:solidFill>
                  <a:srgbClr val="7030A0"/>
                </a:solidFill>
              </a:rPr>
              <a:t>ODBORA HRVATSKOJ</a:t>
            </a:r>
          </a:p>
          <a:p>
            <a:pPr algn="just"/>
            <a:endParaRPr lang="hr-HR" sz="2500" dirty="0"/>
          </a:p>
          <a:p>
            <a:pPr algn="just"/>
            <a:endParaRPr lang="hr-HR" sz="25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500" b="1" i="0" u="none" strike="noStrike" kern="1200" cap="none" spc="0" normalizeH="0" baseline="0" noProof="0" dirty="0" smtClean="0">
                <a:ln>
                  <a:noFill/>
                </a:ln>
                <a:solidFill>
                  <a:srgbClr val="7030A0"/>
                </a:solidFill>
                <a:effectLst/>
                <a:uLnTx/>
                <a:uFillTx/>
                <a:latin typeface="+mj-lt"/>
                <a:ea typeface="+mj-ea"/>
                <a:cs typeface="+mj-cs"/>
              </a:rPr>
            </a:br>
            <a:r>
              <a:rPr kumimoji="0" lang="hr-HR" sz="2500" b="0" i="0" u="none" strike="noStrike" kern="1200" cap="none" spc="0" normalizeH="0" baseline="0" noProof="0" dirty="0" smtClean="0">
                <a:ln>
                  <a:noFill/>
                </a:ln>
                <a:solidFill>
                  <a:schemeClr val="tx1"/>
                </a:solidFill>
                <a:effectLst/>
                <a:uLnTx/>
                <a:uFillTx/>
                <a:latin typeface="+mj-lt"/>
                <a:ea typeface="+mj-ea"/>
                <a:cs typeface="+mj-cs"/>
              </a:rPr>
              <a:t/>
            </a:r>
            <a:br>
              <a:rPr kumimoji="0" lang="hr-HR" sz="25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5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6029325"/>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5544616"/>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r>
              <a:rPr lang="hr-HR" sz="2300" b="1" dirty="0"/>
              <a:t>Žene s invaliditetom (čl. 6)</a:t>
            </a:r>
          </a:p>
          <a:p>
            <a:pPr algn="just"/>
            <a:r>
              <a:rPr lang="hr-HR" sz="2300" dirty="0"/>
              <a:t> </a:t>
            </a:r>
          </a:p>
          <a:p>
            <a:pPr algn="just"/>
            <a:r>
              <a:rPr lang="hr-HR" sz="2000" dirty="0"/>
              <a:t>9. Odbor je zabrinut s obzirom da veliki udio žena s invaliditetom ima samo osnovnoškolsko obrazovanje ili čak ni to. Nadalje je zabrinut zbog </a:t>
            </a:r>
            <a:r>
              <a:rPr lang="hr-HR" sz="2000" dirty="0" smtClean="0"/>
              <a:t>nesrazmjera u broju </a:t>
            </a:r>
            <a:r>
              <a:rPr lang="hr-HR" sz="2000" dirty="0"/>
              <a:t>muškaraca s invaliditetom i žena s invaliditetom u smislu zapošljavanja. Odbor je zabrinut zbog izvješća o nasilju nad ženama i djevojčicama s invaliditetom unutar obitelji i u ustanovama, posebno psihijatrijskim ustanovama.</a:t>
            </a:r>
          </a:p>
          <a:p>
            <a:pPr algn="just"/>
            <a:r>
              <a:rPr lang="hr-HR" sz="2000" dirty="0"/>
              <a:t> </a:t>
            </a:r>
          </a:p>
          <a:p>
            <a:pPr algn="just"/>
            <a:r>
              <a:rPr lang="hr-HR" sz="2000" dirty="0"/>
              <a:t>10. Preporuka je Odbora da se u savjetovanju s organizacijama koje zastupaju žene s invaliditetom poduzimaju mjere za unaprjeđenje razvoja i osnaživanja žena s invaliditetom u područjima obrazovanja i zapošljavanja te da se poduzmu neposredni koraci za zaštitu žena i djevojčica s invaliditetom od nasilja, uključujući seksualnog nasilja. Preporuka je Odbora uključiti žene s invaliditetom u opću politiku za jednakost spolova. Odbor također preporuča da obje mjere te koraci budu popraćeni odgovarajućim sredstvima i jasnim rokovima. Preporuka je Odbora sustavno prikupljanje podataka i statistike o situaciji u kojoj se nalaze žene i djevojčice s invaliditetom uz pokazatelje za ocjenu međusektorske diskriminacije i uključivanje odgovarajuće analize u sljedeće izvješće.</a:t>
            </a: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r>
              <a:rPr lang="hr-HR" sz="2300" dirty="0" smtClean="0"/>
              <a:t> </a:t>
            </a:r>
            <a:r>
              <a:rPr lang="hr-HR" sz="2300" b="1" dirty="0"/>
              <a:t>Sloboda od mučenja ili okrutnog, neljudskog ili ponižavajućeg postupanja ili kažnjavanja (čl. 15</a:t>
            </a:r>
            <a:r>
              <a:rPr lang="hr-HR" sz="2300" b="1" dirty="0" smtClean="0"/>
              <a:t>)</a:t>
            </a:r>
          </a:p>
          <a:p>
            <a:endParaRPr lang="hr-HR" sz="2000" dirty="0"/>
          </a:p>
          <a:p>
            <a:endParaRPr lang="hr-HR" sz="2000" dirty="0"/>
          </a:p>
          <a:p>
            <a:pPr algn="just"/>
            <a:r>
              <a:rPr lang="hr-HR" sz="2300" dirty="0" smtClean="0"/>
              <a:t> </a:t>
            </a:r>
            <a:r>
              <a:rPr lang="hr-HR" sz="2300" dirty="0"/>
              <a:t>24. Hitna je preporuka Odbora da se poduzmu direktni koraci za rješavanje teške situacije u ustanovama, zaustave nedobrovoljni tretmani  i korištenje mjera sputavanja. Odbor nadalje sugerira da se zakonodavstvo uskladi s Konvencijom i da se za svako kršenje ljudskih prava treba provesti istraga i progon.</a:t>
            </a: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r>
              <a:rPr lang="hr-HR" sz="2300" dirty="0" smtClean="0"/>
              <a:t> </a:t>
            </a:r>
            <a:r>
              <a:rPr lang="hr-HR" sz="2500" b="1" dirty="0" smtClean="0"/>
              <a:t>Sloboda </a:t>
            </a:r>
            <a:r>
              <a:rPr lang="hr-HR" sz="2500" b="1" dirty="0"/>
              <a:t>od nasilja i zlostavljanja (čl. 16)</a:t>
            </a:r>
          </a:p>
          <a:p>
            <a:r>
              <a:rPr lang="hr-HR" sz="2400" dirty="0"/>
              <a:t> </a:t>
            </a:r>
          </a:p>
          <a:p>
            <a:pPr lvl="0" algn="just"/>
            <a:r>
              <a:rPr lang="hr-HR" sz="2400" dirty="0" smtClean="0"/>
              <a:t>26. Preporuka </a:t>
            </a:r>
            <a:r>
              <a:rPr lang="hr-HR" sz="2400" dirty="0"/>
              <a:t>je Odbora da država potpisnica stavi usluge za zaštitu osoba s invaliditetom od nasilja u prvi plan i da ih učini u potpunosti dostupnima. Osim toga nadzorne mehanizme valja razvijati u skladu s člankom 16. stavkom 3. Konvencije. </a:t>
            </a: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r>
              <a:rPr lang="hr-HR" sz="2300" dirty="0" smtClean="0"/>
              <a:t> </a:t>
            </a:r>
            <a:r>
              <a:rPr lang="hr-HR" sz="2500" b="1" dirty="0"/>
              <a:t>Statistika i prikupljanje podataka (čl. 31)</a:t>
            </a:r>
          </a:p>
          <a:p>
            <a:r>
              <a:rPr lang="hr-HR" sz="2800" dirty="0"/>
              <a:t> </a:t>
            </a:r>
          </a:p>
          <a:p>
            <a:pPr algn="just"/>
            <a:r>
              <a:rPr lang="hr-HR" sz="2500" dirty="0"/>
              <a:t>50. Preporuka je Odbora da država potpisnica sustavno pregledava i preoblikuje sustav prikupljanja podataka u mjeri koja se odnosi na osobe s invaliditetom te da bude aktivno uključena i da se blisko savjetuje s osobama s invaliditetom i njihovim </a:t>
            </a:r>
            <a:r>
              <a:rPr lang="hr-HR" sz="2500" dirty="0" smtClean="0"/>
              <a:t>reprezantativnim organizacijama</a:t>
            </a:r>
            <a:r>
              <a:rPr lang="hr-HR" sz="2500" dirty="0"/>
              <a:t>.</a:t>
            </a:r>
          </a:p>
          <a:p>
            <a:pPr algn="just"/>
            <a:r>
              <a:rPr lang="hr-HR" sz="2500" dirty="0"/>
              <a:t> </a:t>
            </a: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124744"/>
            <a:ext cx="8208912" cy="4752528"/>
          </a:xfrm>
        </p:spPr>
        <p:txBody>
          <a:bodyPr>
            <a:normAutofit fontScale="90000"/>
          </a:bodyPr>
          <a:lstStyle/>
          <a:p>
            <a:pPr marL="742950" indent="-742950"/>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sz="5000" b="1" dirty="0" smtClean="0">
                <a:solidFill>
                  <a:srgbClr val="7030A0"/>
                </a:solidFill>
              </a:rPr>
              <a:t>1. SVRHA</a:t>
            </a:r>
            <a:r>
              <a:rPr lang="hr-HR" sz="5000" dirty="0">
                <a:solidFill>
                  <a:srgbClr val="7030A0"/>
                </a:solidFill>
              </a:rPr>
              <a:t/>
            </a:r>
            <a:br>
              <a:rPr lang="hr-HR" sz="5000" dirty="0">
                <a:solidFill>
                  <a:srgbClr val="7030A0"/>
                </a:solidFill>
              </a:rPr>
            </a:b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pPr algn="ctr"/>
            <a:r>
              <a:rPr lang="hr-HR" sz="4000" b="1" dirty="0" smtClean="0">
                <a:solidFill>
                  <a:srgbClr val="7030A0"/>
                </a:solidFill>
              </a:rPr>
              <a:t>8. GLOBALNE PREPORUKE</a:t>
            </a:r>
            <a:endParaRPr lang="hr-HR" sz="4000" b="1" dirty="0" smtClean="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pPr algn="just"/>
            <a:r>
              <a:rPr lang="hr-HR" sz="2600" dirty="0"/>
              <a:t>Ništa za žene i djevojke s invaliditetom, bez žena i djevojaka s invaliditetom</a:t>
            </a:r>
          </a:p>
          <a:p>
            <a:pPr algn="just"/>
            <a:r>
              <a:rPr lang="hr-HR" sz="2600" dirty="0"/>
              <a:t> </a:t>
            </a:r>
          </a:p>
          <a:p>
            <a:pPr algn="just"/>
            <a:r>
              <a:rPr lang="hr-HR" sz="2600" dirty="0"/>
              <a:t>Osigurati slobodan i informirani pristanak žena s invaliditetom za bilo koju odluku koja se odnosi na njih</a:t>
            </a: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
        <p:nvSpPr>
          <p:cNvPr id="6" name="Title 1"/>
          <p:cNvSpPr txBox="1">
            <a:spLocks/>
          </p:cNvSpPr>
          <p:nvPr/>
        </p:nvSpPr>
        <p:spPr>
          <a:xfrm>
            <a:off x="179512" y="692696"/>
            <a:ext cx="8640960" cy="3096344"/>
          </a:xfrm>
          <a:prstGeom prst="rect">
            <a:avLst/>
          </a:prstGeom>
        </p:spPr>
        <p:txBody>
          <a:bodyPr vert="horz" lIns="91440" tIns="45720" rIns="91440" bIns="45720" rtlCol="0" anchor="ctr">
            <a:noAutofit/>
          </a:bodyPr>
          <a:lstStyle/>
          <a:p>
            <a:pPr algn="just"/>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endParaRPr lang="hr-HR" sz="2300" b="1" dirty="0">
              <a:solidFill>
                <a:srgbClr val="7030A0"/>
              </a:solidFill>
              <a:latin typeface="+mj-lt"/>
              <a:ea typeface="+mj-ea"/>
              <a:cs typeface="+mj-cs"/>
            </a:endParaRPr>
          </a:p>
          <a:p>
            <a:pPr algn="just"/>
            <a:endParaRPr kumimoji="0" lang="hr-HR" sz="2300" b="1" i="0" u="none" strike="noStrike" kern="1200" cap="none" spc="0" normalizeH="0" baseline="0" noProof="0" dirty="0" smtClean="0">
              <a:ln>
                <a:noFill/>
              </a:ln>
              <a:solidFill>
                <a:srgbClr val="7030A0"/>
              </a:solidFill>
              <a:effectLst/>
              <a:uLnTx/>
              <a:uFillTx/>
              <a:latin typeface="+mj-lt"/>
              <a:ea typeface="+mj-ea"/>
              <a:cs typeface="+mj-cs"/>
            </a:endParaRPr>
          </a:p>
          <a:p>
            <a:pPr algn="just"/>
            <a:r>
              <a:rPr kumimoji="0" lang="hr-HR" sz="2300" b="0" i="0" u="none" strike="noStrike" kern="1200" cap="none" spc="0" normalizeH="0" baseline="0" noProof="0" dirty="0" smtClean="0">
                <a:ln>
                  <a:noFill/>
                </a:ln>
                <a:solidFill>
                  <a:schemeClr val="tx1"/>
                </a:solidFill>
                <a:effectLst/>
                <a:uLnTx/>
                <a:uFillTx/>
                <a:latin typeface="+mj-lt"/>
                <a:ea typeface="+mj-ea"/>
                <a:cs typeface="+mj-cs"/>
              </a:rPr>
              <a:t>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lang="hr-HR" sz="2300" b="1" dirty="0"/>
          </a:p>
          <a:p>
            <a:pPr algn="just"/>
            <a:r>
              <a:rPr lang="hr-HR" sz="2300" dirty="0"/>
              <a:t> </a:t>
            </a:r>
          </a:p>
          <a:p>
            <a:pPr algn="ctr"/>
            <a:r>
              <a:rPr lang="hr-HR" sz="4000" b="1" dirty="0" smtClean="0">
                <a:solidFill>
                  <a:srgbClr val="7030A0"/>
                </a:solidFill>
              </a:rPr>
              <a:t>Hvala na pažnji</a:t>
            </a:r>
            <a:endParaRPr lang="hr-HR" sz="4000" b="1" dirty="0">
              <a:solidFill>
                <a:srgbClr val="7030A0"/>
              </a:solidFill>
            </a:endParaRPr>
          </a:p>
          <a:p>
            <a:pPr algn="just"/>
            <a:endParaRPr lang="hr-HR" sz="2300" dirty="0"/>
          </a:p>
          <a:p>
            <a:pPr algn="just"/>
            <a:endParaRPr lang="hr-HR" sz="2300" dirty="0"/>
          </a:p>
          <a:p>
            <a:pPr algn="just"/>
            <a:endParaRPr lang="hr-HR" sz="2300" dirty="0"/>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1" i="0" u="none" strike="noStrike" kern="1200" cap="none" spc="0" normalizeH="0" baseline="0" noProof="0" dirty="0" smtClean="0">
                <a:ln>
                  <a:noFill/>
                </a:ln>
                <a:solidFill>
                  <a:srgbClr val="7030A0"/>
                </a:solidFill>
                <a:effectLst/>
                <a:uLnTx/>
                <a:uFillTx/>
                <a:latin typeface="+mj-lt"/>
                <a:ea typeface="+mj-ea"/>
                <a:cs typeface="+mj-cs"/>
              </a:rPr>
              <a:t/>
            </a:r>
            <a:br>
              <a:rPr kumimoji="0" lang="hr-HR" sz="2300" b="1" i="0" u="none" strike="noStrike" kern="1200" cap="none" spc="0" normalizeH="0" baseline="0" noProof="0" dirty="0" smtClean="0">
                <a:ln>
                  <a:noFill/>
                </a:ln>
                <a:solidFill>
                  <a:srgbClr val="7030A0"/>
                </a:solidFill>
                <a:effectLst/>
                <a:uLnTx/>
                <a:uFillTx/>
                <a:latin typeface="+mj-lt"/>
                <a:ea typeface="+mj-ea"/>
                <a:cs typeface="+mj-cs"/>
              </a:rPr>
            </a:br>
            <a:r>
              <a:rPr kumimoji="0" lang="hr-HR" sz="2300" b="0" i="0" u="none" strike="noStrike" kern="1200" cap="none" spc="0" normalizeH="0" baseline="0" noProof="0" dirty="0" smtClean="0">
                <a:ln>
                  <a:noFill/>
                </a:ln>
                <a:solidFill>
                  <a:schemeClr val="tx1"/>
                </a:solidFill>
                <a:effectLst/>
                <a:uLnTx/>
                <a:uFillTx/>
                <a:latin typeface="+mj-lt"/>
                <a:ea typeface="+mj-ea"/>
                <a:cs typeface="+mj-cs"/>
              </a:rPr>
              <a:t/>
            </a:r>
            <a:br>
              <a:rPr kumimoji="0" lang="hr-HR" sz="2300" b="0" i="0" u="none" strike="noStrike" kern="1200" cap="none" spc="0" normalizeH="0" baseline="0" noProof="0" dirty="0" smtClean="0">
                <a:ln>
                  <a:noFill/>
                </a:ln>
                <a:solidFill>
                  <a:schemeClr val="tx1"/>
                </a:solidFill>
                <a:effectLst/>
                <a:uLnTx/>
                <a:uFillTx/>
                <a:latin typeface="+mj-lt"/>
                <a:ea typeface="+mj-ea"/>
                <a:cs typeface="+mj-cs"/>
              </a:rPr>
            </a:br>
            <a:endParaRPr kumimoji="0" lang="hr-HR" sz="23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692696"/>
            <a:ext cx="8928992" cy="5184576"/>
          </a:xfrm>
        </p:spPr>
        <p:txBody>
          <a:bodyPr>
            <a:normAutofit fontScale="90000"/>
          </a:bodyPr>
          <a:lstStyle/>
          <a:p>
            <a:pPr marL="742950" indent="-742950" algn="just"/>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sz="3300" dirty="0" smtClean="0">
                <a:latin typeface="+mn-lt"/>
              </a:rPr>
              <a:t>Upoznati </a:t>
            </a:r>
            <a:r>
              <a:rPr lang="hr-HR" sz="3300" dirty="0">
                <a:latin typeface="+mn-lt"/>
              </a:rPr>
              <a:t>situaciju žena i djevojaka s invaliditetom tijekom pandemije COVID-19 i ponuditi neke preporuke za njeno poboljšanje na temelju posljednjih Zaključnih zapažanja CEDAW  Odbora  Hrvatskoj iz 2015. godine i Zaključnih zapažanja </a:t>
            </a:r>
            <a:r>
              <a:rPr lang="hr-HR" sz="3300" dirty="0" smtClean="0">
                <a:latin typeface="+mn-lt"/>
              </a:rPr>
              <a:t>KPOSI </a:t>
            </a:r>
            <a:r>
              <a:rPr lang="hr-HR" sz="3300" dirty="0">
                <a:latin typeface="+mn-lt"/>
              </a:rPr>
              <a:t>Odbora Hrvatskoj iz 2015. godine. </a:t>
            </a:r>
            <a:r>
              <a:rPr lang="hr-HR" dirty="0">
                <a:latin typeface="+mn-lt"/>
              </a:rPr>
              <a:t/>
            </a:r>
            <a:br>
              <a:rPr lang="hr-HR" dirty="0">
                <a:latin typeface="+mn-lt"/>
              </a:rPr>
            </a:br>
            <a:r>
              <a:rPr lang="hr-HR" dirty="0">
                <a:latin typeface="+mn-lt"/>
              </a:rPr>
              <a:t/>
            </a:r>
            <a:br>
              <a:rPr lang="hr-HR" dirty="0">
                <a:latin typeface="+mn-lt"/>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632848" cy="5184576"/>
          </a:xfrm>
        </p:spPr>
        <p:txBody>
          <a:bodyPr>
            <a:normAutofit fontScale="90000"/>
          </a:bodyPr>
          <a:lstStyle/>
          <a:p>
            <a:pPr marL="742950" indent="-742950"/>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sz="5000" b="1" dirty="0" smtClean="0">
                <a:solidFill>
                  <a:srgbClr val="7030A0"/>
                </a:solidFill>
              </a:rPr>
              <a:t>2. POLAZNE INFORMACIJE</a:t>
            </a: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3096344"/>
          </a:xfrm>
        </p:spPr>
        <p:txBody>
          <a:bodyPr>
            <a:noAutofit/>
          </a:bodyPr>
          <a:lstStyle/>
          <a:p>
            <a:pPr algn="just"/>
            <a:r>
              <a:rPr lang="hr-HR" sz="3000" dirty="0" smtClean="0">
                <a:latin typeface="+mn-lt"/>
              </a:rPr>
              <a:t>“Procjenjuje se da svaka peta žena živi s invaliditetom, a prevalencija invaliditeta zapravo je veća među ženama nego muškarcima (19,2% naspram 12 %). Čimbenici koji tome doprinose uključuju niži ekonomski i socijalni status žena i djevojčica, rodno utemeljeno nasilje i štetne ili rodno diskriminirajuće prakse.”</a:t>
            </a:r>
            <a:endParaRPr lang="hr-HR" sz="3000" dirty="0">
              <a:latin typeface="+mn-lt"/>
            </a:endParaRPr>
          </a:p>
        </p:txBody>
      </p:sp>
      <p:sp>
        <p:nvSpPr>
          <p:cNvPr id="3" name="Content Placeholder 2"/>
          <p:cNvSpPr>
            <a:spLocks noGrp="1"/>
          </p:cNvSpPr>
          <p:nvPr>
            <p:ph idx="1"/>
          </p:nvPr>
        </p:nvSpPr>
        <p:spPr>
          <a:xfrm>
            <a:off x="457200" y="4437112"/>
            <a:ext cx="8229600" cy="1689051"/>
          </a:xfrm>
        </p:spPr>
        <p:txBody>
          <a:bodyPr/>
          <a:lstStyle/>
          <a:p>
            <a:pPr>
              <a:buNone/>
            </a:pPr>
            <a:r>
              <a:rPr lang="hr-HR" dirty="0" smtClean="0"/>
              <a:t>UN WOMEN</a:t>
            </a: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560" y="1124744"/>
            <a:ext cx="9361040" cy="3816424"/>
          </a:xfrm>
        </p:spPr>
        <p:txBody>
          <a:bodyPr>
            <a:noAutofit/>
          </a:bodyPr>
          <a:lstStyle/>
          <a:p>
            <a:pPr marL="742950" indent="-742950" algn="l"/>
            <a:r>
              <a:rPr lang="hr-HR" sz="3000" b="1" dirty="0" smtClean="0">
                <a:solidFill>
                  <a:srgbClr val="7030A0"/>
                </a:solidFill>
              </a:rPr>
              <a:t/>
            </a:r>
            <a:br>
              <a:rPr lang="hr-HR" sz="3000" b="1" dirty="0" smtClean="0">
                <a:solidFill>
                  <a:srgbClr val="7030A0"/>
                </a:solidFill>
              </a:rPr>
            </a:br>
            <a:r>
              <a:rPr lang="hr-HR" sz="3000" b="1" dirty="0" smtClean="0">
                <a:solidFill>
                  <a:srgbClr val="7030A0"/>
                </a:solidFill>
              </a:rPr>
              <a:t/>
            </a:r>
            <a:br>
              <a:rPr lang="hr-HR" sz="3000" b="1" dirty="0" smtClean="0">
                <a:solidFill>
                  <a:srgbClr val="7030A0"/>
                </a:solidFill>
              </a:rPr>
            </a:br>
            <a:r>
              <a:rPr lang="hr-HR" sz="3000" b="1" dirty="0">
                <a:solidFill>
                  <a:srgbClr val="7030A0"/>
                </a:solidFill>
              </a:rPr>
              <a:t/>
            </a:r>
            <a:br>
              <a:rPr lang="hr-HR" sz="3000" b="1" dirty="0">
                <a:solidFill>
                  <a:srgbClr val="7030A0"/>
                </a:solidFill>
              </a:rPr>
            </a:br>
            <a:r>
              <a:rPr lang="hr-HR" sz="3000" b="1" dirty="0">
                <a:solidFill>
                  <a:srgbClr val="7030A0"/>
                </a:solidFill>
              </a:rPr>
              <a:t/>
            </a:r>
            <a:br>
              <a:rPr lang="hr-HR" sz="3000" b="1" dirty="0">
                <a:solidFill>
                  <a:srgbClr val="7030A0"/>
                </a:solidFill>
              </a:rPr>
            </a:br>
            <a:r>
              <a:rPr lang="hr-HR" sz="3000" b="1" dirty="0" smtClean="0">
                <a:solidFill>
                  <a:srgbClr val="7030A0"/>
                </a:solidFill>
              </a:rPr>
              <a:t/>
            </a:r>
            <a:br>
              <a:rPr lang="hr-HR" sz="3000" b="1" dirty="0" smtClean="0">
                <a:solidFill>
                  <a:srgbClr val="7030A0"/>
                </a:solidFill>
              </a:rPr>
            </a:br>
            <a:r>
              <a:rPr lang="hr-HR" sz="3000" b="1" dirty="0" smtClean="0">
                <a:solidFill>
                  <a:srgbClr val="7030A0"/>
                </a:solidFill>
              </a:rPr>
              <a:t/>
            </a:r>
            <a:br>
              <a:rPr lang="hr-HR" sz="3000" b="1" dirty="0" smtClean="0">
                <a:solidFill>
                  <a:srgbClr val="7030A0"/>
                </a:solidFill>
              </a:rPr>
            </a:br>
            <a:r>
              <a:rPr lang="hr-HR" sz="3000" b="1" dirty="0">
                <a:solidFill>
                  <a:srgbClr val="7030A0"/>
                </a:solidFill>
              </a:rPr>
              <a:t/>
            </a:r>
            <a:br>
              <a:rPr lang="hr-HR" sz="3000" b="1" dirty="0">
                <a:solidFill>
                  <a:srgbClr val="7030A0"/>
                </a:solidFill>
              </a:rPr>
            </a:br>
            <a:r>
              <a:rPr lang="hr-HR" sz="3000" b="1" dirty="0" smtClean="0">
                <a:solidFill>
                  <a:srgbClr val="7030A0"/>
                </a:solidFill>
              </a:rPr>
              <a:t/>
            </a:r>
            <a:br>
              <a:rPr lang="hr-HR" sz="3000" b="1" dirty="0" smtClean="0">
                <a:solidFill>
                  <a:srgbClr val="7030A0"/>
                </a:solidFill>
              </a:rPr>
            </a:br>
            <a:r>
              <a:rPr lang="hr-HR" sz="3200" dirty="0"/>
              <a:t/>
            </a:r>
            <a:br>
              <a:rPr lang="hr-HR" sz="3200" dirty="0"/>
            </a:br>
            <a:r>
              <a:rPr lang="hr-HR" sz="3200" dirty="0">
                <a:latin typeface="+mn-lt"/>
              </a:rPr>
              <a:t> Iako 20% </a:t>
            </a:r>
            <a:r>
              <a:rPr lang="hr-HR" sz="3200" dirty="0" smtClean="0">
                <a:latin typeface="+mn-lt"/>
              </a:rPr>
              <a:t>žena općenito </a:t>
            </a:r>
            <a:r>
              <a:rPr lang="hr-HR" sz="3200" dirty="0">
                <a:latin typeface="+mn-lt"/>
              </a:rPr>
              <a:t>ima invaliditet, to ne znači da sve one imaju "certifikat/ispravu o invaliditetu"</a:t>
            </a:r>
            <a:br>
              <a:rPr lang="hr-HR" sz="3200" dirty="0">
                <a:latin typeface="+mn-lt"/>
              </a:rPr>
            </a:br>
            <a:r>
              <a:rPr lang="hr-HR" sz="3000" dirty="0"/>
              <a:t/>
            </a:r>
            <a:br>
              <a:rPr lang="hr-HR" sz="3000" dirty="0"/>
            </a:br>
            <a:r>
              <a:rPr lang="hr-HR" sz="3000" dirty="0"/>
              <a:t/>
            </a:r>
            <a:br>
              <a:rPr lang="hr-HR" sz="3000" dirty="0"/>
            </a:br>
            <a:r>
              <a:rPr lang="hr-HR" sz="3000" b="1" dirty="0">
                <a:solidFill>
                  <a:srgbClr val="7030A0"/>
                </a:solidFill>
              </a:rPr>
              <a:t/>
            </a:r>
            <a:br>
              <a:rPr lang="hr-HR" sz="3000" b="1" dirty="0">
                <a:solidFill>
                  <a:srgbClr val="7030A0"/>
                </a:solidFill>
              </a:rPr>
            </a:br>
            <a:r>
              <a:rPr lang="hr-HR" sz="3000" b="1" dirty="0" smtClean="0">
                <a:solidFill>
                  <a:srgbClr val="7030A0"/>
                </a:solidFill>
              </a:rPr>
              <a:t/>
            </a:r>
            <a:br>
              <a:rPr lang="hr-HR" sz="3000" b="1" dirty="0" smtClean="0">
                <a:solidFill>
                  <a:srgbClr val="7030A0"/>
                </a:solidFill>
              </a:rPr>
            </a:br>
            <a:r>
              <a:rPr lang="hr-HR" sz="3000" b="1" dirty="0">
                <a:solidFill>
                  <a:srgbClr val="7030A0"/>
                </a:solidFill>
              </a:rPr>
              <a:t/>
            </a:r>
            <a:br>
              <a:rPr lang="hr-HR" sz="3000" b="1" dirty="0">
                <a:solidFill>
                  <a:srgbClr val="7030A0"/>
                </a:solidFill>
              </a:rPr>
            </a:br>
            <a:r>
              <a:rPr lang="hr-HR" sz="3000" dirty="0"/>
              <a:t/>
            </a:r>
            <a:br>
              <a:rPr lang="hr-HR" sz="3000" dirty="0"/>
            </a:br>
            <a:endParaRPr lang="hr-HR" sz="3000"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92696"/>
            <a:ext cx="7632848" cy="5184576"/>
          </a:xfrm>
        </p:spPr>
        <p:txBody>
          <a:bodyPr>
            <a:normAutofit fontScale="90000"/>
          </a:bodyPr>
          <a:lstStyle/>
          <a:p>
            <a:pPr marL="742950" indent="-742950"/>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sz="5400" b="1" dirty="0" smtClean="0">
                <a:solidFill>
                  <a:srgbClr val="7030A0"/>
                </a:solidFill>
              </a:rPr>
              <a:t> 3. UTJECAJ PANDEMIJE NA ŽENE OPĆENITO </a:t>
            </a:r>
            <a:r>
              <a:rPr lang="hr-HR" b="1" dirty="0" smtClean="0"/>
              <a:t/>
            </a:r>
            <a:br>
              <a:rPr lang="hr-HR" b="1" dirty="0" smtClean="0"/>
            </a:b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528" y="692696"/>
            <a:ext cx="8856984" cy="2160240"/>
          </a:xfrm>
        </p:spPr>
        <p:txBody>
          <a:bodyPr>
            <a:normAutofit fontScale="90000"/>
          </a:bodyPr>
          <a:lstStyle/>
          <a:p>
            <a:pPr marL="742950" indent="-742950" algn="just"/>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b="1" dirty="0" smtClean="0">
                <a:solidFill>
                  <a:srgbClr val="7030A0"/>
                </a:solidFill>
              </a:rPr>
              <a:t/>
            </a:r>
            <a:br>
              <a:rPr lang="hr-HR" b="1" dirty="0" smtClean="0">
                <a:solidFill>
                  <a:srgbClr val="7030A0"/>
                </a:solidFill>
              </a:rPr>
            </a:br>
            <a:r>
              <a:rPr lang="hr-HR" sz="3300" dirty="0" smtClean="0"/>
              <a:t>Poznato </a:t>
            </a:r>
            <a:r>
              <a:rPr lang="hr-HR" sz="3300" dirty="0"/>
              <a:t>je da su žene općenito izloženije COVID-u 19 zbog različitih razloga: nasilja nad ženama, njege, kršenja seksualnih i reproduktivnih </a:t>
            </a:r>
            <a:r>
              <a:rPr lang="hr-HR" sz="3300" dirty="0" smtClean="0"/>
              <a:t>prava...</a:t>
            </a:r>
            <a:r>
              <a:rPr lang="hr-HR" sz="3300" dirty="0"/>
              <a:t/>
            </a:r>
            <a:br>
              <a:rPr lang="hr-HR" sz="3300" dirty="0"/>
            </a:br>
            <a:r>
              <a:rPr lang="hr-HR" b="1" dirty="0" smtClean="0"/>
              <a:t/>
            </a:r>
            <a:br>
              <a:rPr lang="hr-HR" b="1" dirty="0" smtClean="0"/>
            </a:br>
            <a:r>
              <a:rPr lang="hr-HR" dirty="0"/>
              <a:t/>
            </a:r>
            <a:br>
              <a:rPr lang="hr-HR" dirty="0"/>
            </a:br>
            <a:r>
              <a:rPr lang="hr-HR" b="1" dirty="0">
                <a:solidFill>
                  <a:srgbClr val="7030A0"/>
                </a:solidFill>
              </a:rPr>
              <a:t/>
            </a:r>
            <a:br>
              <a:rPr lang="hr-HR" b="1" dirty="0">
                <a:solidFill>
                  <a:srgbClr val="7030A0"/>
                </a:solidFill>
              </a:rPr>
            </a:br>
            <a:r>
              <a:rPr lang="hr-HR" b="1" dirty="0" smtClean="0">
                <a:solidFill>
                  <a:srgbClr val="7030A0"/>
                </a:solidFill>
              </a:rPr>
              <a:t/>
            </a:r>
            <a:br>
              <a:rPr lang="hr-HR" b="1" dirty="0" smtClean="0">
                <a:solidFill>
                  <a:srgbClr val="7030A0"/>
                </a:solidFill>
              </a:rPr>
            </a:br>
            <a:r>
              <a:rPr lang="hr-HR" b="1" dirty="0">
                <a:solidFill>
                  <a:srgbClr val="7030A0"/>
                </a:solidFill>
              </a:rPr>
              <a:t/>
            </a:r>
            <a:br>
              <a:rPr lang="hr-HR" b="1" dirty="0">
                <a:solidFill>
                  <a:srgbClr val="7030A0"/>
                </a:solidFill>
              </a:rPr>
            </a:br>
            <a:r>
              <a:rPr lang="hr-HR" dirty="0"/>
              <a:t/>
            </a:r>
            <a:br>
              <a:rPr lang="hr-HR" dirty="0"/>
            </a:br>
            <a:endParaRPr lang="hr-HR" dirty="0"/>
          </a:p>
        </p:txBody>
      </p:sp>
      <p:pic>
        <p:nvPicPr>
          <p:cNvPr id="4" name="Slika 1" descr="Bienvenido a FundaciÃ³n Cermi Mujeres."/>
          <p:cNvPicPr/>
          <p:nvPr/>
        </p:nvPicPr>
        <p:blipFill>
          <a:blip r:embed="rId2"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rcRect/>
          <a:stretch>
            <a:fillRect/>
          </a:stretch>
        </p:blipFill>
        <p:spPr bwMode="auto">
          <a:xfrm>
            <a:off x="179512" y="5805264"/>
            <a:ext cx="2000250" cy="828675"/>
          </a:xfrm>
          <a:prstGeom prst="rect">
            <a:avLst/>
          </a:prstGeom>
          <a:noFill/>
          <a:ln>
            <a:noFill/>
          </a:ln>
          <a:extLst>
            <a:ext uri="{909E8E84-426E-40DD-AFC4-6F175D3DCCD1}">
              <a14:hiddenFill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a:solidFill>
                  <a:srgbClr val="FFFFFF"/>
                </a:solidFill>
              </a14:hiddenFill>
            </a:ext>
            <a:ext uri="{91240B29-F687-4F45-9708-019B960494DF}">
              <a14:hiddenLine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w="9525">
                <a:solidFill>
                  <a:srgbClr val="000000"/>
                </a:solidFill>
                <a:miter lim="800000"/>
                <a:headEnd/>
                <a:tailEnd/>
              </a14:hiddenLine>
            </a:ext>
          </a:extLst>
        </p:spPr>
      </p:pic>
      <p:pic>
        <p:nvPicPr>
          <p:cNvPr id="5" name="Slika 2"/>
          <p:cNvPicPr/>
          <p:nvPr/>
        </p:nvPicPr>
        <p:blipFill>
          <a:blip r:embed="rId3" cstate="print">
            <a:extLst>
              <a:ext uri="{28A0092B-C50C-407E-A947-70E740481C1C}">
                <a14:useLocalDpi xmlns:lc="http://schemas.openxmlformats.org/drawingml/2006/lockedCanvas" xmlns:pic="http://schemas.openxmlformats.org/drawingml/2006/picture" xmlns="" xmlns:a14="http://schemas.microsoft.com/office/drawing/2010/main" xmlns:wne="http://schemas.microsoft.com/office/word/2006/wordml" xmlns:w="http://schemas.openxmlformats.org/wordprocessingml/2006/main" xmlns:w10="urn:schemas-microsoft-com:office:word" xmlns:wp="http://schemas.openxmlformats.org/drawingml/2006/wordprocessingDrawing" xmlns:v="urn:schemas-microsoft-com:vml" xmlns:m="http://schemas.openxmlformats.org/officeDocument/2006/math" xmlns:o="urn:schemas-microsoft-com:office:office" xmlns:ve="http://schemas.openxmlformats.org/markup-compatibility/2006" val="0"/>
              </a:ext>
            </a:extLst>
          </a:blip>
          <a:stretch>
            <a:fillRect/>
          </a:stretch>
        </p:blipFill>
        <p:spPr>
          <a:xfrm>
            <a:off x="7884368" y="5877272"/>
            <a:ext cx="740664" cy="62162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103</Words>
  <Application>Microsoft Office PowerPoint</Application>
  <PresentationFormat>On-screen Show (4:3)</PresentationFormat>
  <Paragraphs>167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ŽENE S INVALIDITETOM I COVID-19     Ana Peláez Narváez Izvršna potpredsjednica ženske zaklade CERMI Potpredsjednica UN CEDAW Odbora  </vt:lpstr>
      <vt:lpstr>         SADRŽAJ 1. Svrha 2. Polazne informacije 3. Utjecaj pandemije na žene općenito 4. Utjecaj pandemije na žene i djevojke s invaliditetom 5. Opće preporuke 6. Preporuke CEDAW Odbora Hrvatskoj 7. Preporuke KPOSI  Odbora Hrvatskoj 8. Globalne preporuke     </vt:lpstr>
      <vt:lpstr>    1. SVRHA      </vt:lpstr>
      <vt:lpstr>     Upoznati situaciju žena i djevojaka s invaliditetom tijekom pandemije COVID-19 i ponuditi neke preporuke za njeno poboljšanje na temelju posljednjih Zaključnih zapažanja CEDAW  Odbora  Hrvatskoj iz 2015. godine i Zaključnih zapažanja KPOSI Odbora Hrvatskoj iz 2015. godine.       </vt:lpstr>
      <vt:lpstr>     2. POLAZNE INFORMACIJE     </vt:lpstr>
      <vt:lpstr>“Procjenjuje se da svaka peta žena živi s invaliditetom, a prevalencija invaliditeta zapravo je veća među ženama nego muškarcima (19,2% naspram 12 %). Čimbenici koji tome doprinose uključuju niži ekonomski i socijalni status žena i djevojčica, rodno utemeljeno nasilje i štetne ili rodno diskriminirajuće prakse.”</vt:lpstr>
      <vt:lpstr>          Iako 20% žena općenito ima invaliditet, to ne znači da sve one imaju "certifikat/ispravu o invaliditetu"       </vt:lpstr>
      <vt:lpstr>      3. UTJECAJ PANDEMIJE NA ŽENE OPĆENITO       </vt:lpstr>
      <vt:lpstr>       Poznato je da su žene općenito izloženije COVID-u 19 zbog različitih razloga: nasilja nad ženama, njege, kršenja seksualnih i reproduktivnih prava...       </vt:lpstr>
      <vt:lpstr>      4. UTJECAJ PANDEMIJE NA ŽENE I DJEVOJKE S INVALIDITETOM       </vt:lpstr>
      <vt:lpstr>Pandemija, koja je zahvatila sve žene općenito, posebno  pogoršava  situaciju žena s invaliditetom.</vt:lpstr>
      <vt:lpstr>         Prepreke u pristupu informacijama i komunikaciji          </vt:lpstr>
      <vt:lpstr>        Rasprostranjenost institucionalizacije          </vt:lpstr>
      <vt:lpstr>        Pogoršavanje nasilja nad ženama s invaliditetom           </vt:lpstr>
      <vt:lpstr>           Poslovna sposobnost         </vt:lpstr>
      <vt:lpstr>           Seksualna i reproduktivna prava          </vt:lpstr>
      <vt:lpstr>           Pristup obrazovanju           </vt:lpstr>
      <vt:lpstr>             Pristup zaposlenju            </vt:lpstr>
      <vt:lpstr>                     </vt:lpstr>
      <vt:lpstr>  Promovirati i podržati razvoj mreža žena i   djevojaka s invaliditetom.</vt:lpstr>
      <vt:lpstr>                     </vt:lpstr>
      <vt:lpstr>               Privremene posebne mjere   15. Odbor preporučuje državi članici:  (b) usvajanje privremenih posebnih mjera usmjerenih na skupine žena u nepovoljnijem i marginaliziranom položaju uključujući Romkinje, žene u ruralnim područjima, žene s invaliditetom, prognanice, povratnice i starije žene;        </vt:lpstr>
      <vt:lpstr>            Zapošljavanje           </vt:lpstr>
      <vt:lpstr>            Zdravlje           </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ŽENE S INVALIDITETOM I COVID-19     Ana Peláez Narváez Izvršna potpredsjednica ženske zaklade CERMI Potpredsjednica UN CEDAW Odbora</dc:title>
  <dc:creator>Lorena</dc:creator>
  <cp:lastModifiedBy>Lorena</cp:lastModifiedBy>
  <cp:revision>21</cp:revision>
  <dcterms:created xsi:type="dcterms:W3CDTF">2021-04-27T13:04:31Z</dcterms:created>
  <dcterms:modified xsi:type="dcterms:W3CDTF">2021-04-28T07:30:30Z</dcterms:modified>
</cp:coreProperties>
</file>